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7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strRef>
              <c:f>Лист1!$A$2:$A$10</c:f>
              <c:strCache>
                <c:ptCount val="9"/>
                <c:pt idx="0">
                  <c:v>сентябрь 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0.73000000000000054</c:v>
                </c:pt>
                <c:pt idx="1">
                  <c:v>0.78</c:v>
                </c:pt>
                <c:pt idx="2">
                  <c:v>0.83000000000000052</c:v>
                </c:pt>
                <c:pt idx="3">
                  <c:v>0.76000000000000056</c:v>
                </c:pt>
                <c:pt idx="4">
                  <c:v>0.64000000000000068</c:v>
                </c:pt>
                <c:pt idx="5">
                  <c:v>0.55000000000000004</c:v>
                </c:pt>
                <c:pt idx="6">
                  <c:v>0.74000000000000055</c:v>
                </c:pt>
                <c:pt idx="7">
                  <c:v>0.76000000000000056</c:v>
                </c:pt>
                <c:pt idx="8">
                  <c:v>0.71000000000000052</c:v>
                </c:pt>
              </c:numCache>
            </c:numRef>
          </c:val>
        </c:ser>
        <c:marker val="1"/>
        <c:axId val="77518720"/>
        <c:axId val="77520256"/>
      </c:lineChart>
      <c:catAx>
        <c:axId val="77518720"/>
        <c:scaling>
          <c:orientation val="minMax"/>
        </c:scaling>
        <c:axPos val="b"/>
        <c:tickLblPos val="nextTo"/>
        <c:crossAx val="77520256"/>
        <c:crosses val="autoZero"/>
        <c:auto val="1"/>
        <c:lblAlgn val="ctr"/>
        <c:lblOffset val="100"/>
      </c:catAx>
      <c:valAx>
        <c:axId val="77520256"/>
        <c:scaling>
          <c:orientation val="minMax"/>
        </c:scaling>
        <c:axPos val="l"/>
        <c:majorGridlines/>
        <c:numFmt formatCode="0%" sourceLinked="1"/>
        <c:tickLblPos val="nextTo"/>
        <c:crossAx val="775187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 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0.96000000000000019</c:v>
                </c:pt>
                <c:pt idx="1">
                  <c:v>0.83000000000000018</c:v>
                </c:pt>
                <c:pt idx="2">
                  <c:v>0.91</c:v>
                </c:pt>
                <c:pt idx="3">
                  <c:v>0.8500000000000002</c:v>
                </c:pt>
                <c:pt idx="4">
                  <c:v>0.70000000000000018</c:v>
                </c:pt>
                <c:pt idx="5">
                  <c:v>0.5</c:v>
                </c:pt>
                <c:pt idx="6">
                  <c:v>0.83000000000000018</c:v>
                </c:pt>
                <c:pt idx="7">
                  <c:v>0.86000000000000021</c:v>
                </c:pt>
              </c:numCache>
            </c:numRef>
          </c:val>
        </c:ser>
        <c:marker val="1"/>
        <c:axId val="78514048"/>
        <c:axId val="78515584"/>
      </c:lineChart>
      <c:catAx>
        <c:axId val="7851404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78515584"/>
        <c:crosses val="autoZero"/>
        <c:auto val="1"/>
        <c:lblAlgn val="ctr"/>
        <c:lblOffset val="100"/>
      </c:catAx>
      <c:valAx>
        <c:axId val="78515584"/>
        <c:scaling>
          <c:orientation val="minMax"/>
        </c:scaling>
        <c:axPos val="l"/>
        <c:majorGridlines/>
        <c:numFmt formatCode="0%" sourceLinked="1"/>
        <c:tickLblPos val="nextTo"/>
        <c:crossAx val="785140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достаточный </c:v>
                </c:pt>
                <c:pt idx="1">
                  <c:v>близкий</c:v>
                </c:pt>
                <c:pt idx="2">
                  <c:v>недостаточный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0.34</c:v>
                </c:pt>
                <c:pt idx="1">
                  <c:v>0.55000000000000004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достаточный </c:v>
                </c:pt>
                <c:pt idx="1">
                  <c:v>близкий</c:v>
                </c:pt>
                <c:pt idx="2">
                  <c:v>недостаточный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0.48000000000000004</c:v>
                </c:pt>
                <c:pt idx="1">
                  <c:v>0.45</c:v>
                </c:pt>
                <c:pt idx="2">
                  <c:v>7.0000000000000021E-2</c:v>
                </c:pt>
              </c:numCache>
            </c:numRef>
          </c:val>
        </c:ser>
        <c:shape val="cylinder"/>
        <c:axId val="78258560"/>
        <c:axId val="78260096"/>
        <c:axId val="77520896"/>
      </c:bar3DChart>
      <c:catAx>
        <c:axId val="78258560"/>
        <c:scaling>
          <c:orientation val="minMax"/>
        </c:scaling>
        <c:axPos val="b"/>
        <c:tickLblPos val="nextTo"/>
        <c:crossAx val="78260096"/>
        <c:crosses val="autoZero"/>
        <c:auto val="1"/>
        <c:lblAlgn val="ctr"/>
        <c:lblOffset val="100"/>
      </c:catAx>
      <c:valAx>
        <c:axId val="78260096"/>
        <c:scaling>
          <c:orientation val="minMax"/>
        </c:scaling>
        <c:axPos val="l"/>
        <c:majorGridlines/>
        <c:numFmt formatCode="0%" sourceLinked="1"/>
        <c:tickLblPos val="nextTo"/>
        <c:crossAx val="78258560"/>
        <c:crosses val="autoZero"/>
        <c:crossBetween val="between"/>
      </c:valAx>
      <c:serAx>
        <c:axId val="77520896"/>
        <c:scaling>
          <c:orientation val="minMax"/>
        </c:scaling>
        <c:delete val="1"/>
        <c:axPos val="b"/>
        <c:tickLblPos val="none"/>
        <c:crossAx val="78260096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достаточный</c:v>
                </c:pt>
                <c:pt idx="1">
                  <c:v>близкий</c:v>
                </c:pt>
                <c:pt idx="2">
                  <c:v>недостаточный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0.42</c:v>
                </c:pt>
                <c:pt idx="1">
                  <c:v>0.48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достаточный</c:v>
                </c:pt>
                <c:pt idx="1">
                  <c:v>близкий</c:v>
                </c:pt>
                <c:pt idx="2">
                  <c:v>недостаточный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0.45</c:v>
                </c:pt>
                <c:pt idx="1">
                  <c:v>0.45</c:v>
                </c:pt>
                <c:pt idx="2">
                  <c:v>0.1</c:v>
                </c:pt>
              </c:numCache>
            </c:numRef>
          </c:val>
        </c:ser>
        <c:shape val="cylinder"/>
        <c:axId val="45828736"/>
        <c:axId val="80077184"/>
        <c:axId val="97740544"/>
      </c:bar3DChart>
      <c:catAx>
        <c:axId val="45828736"/>
        <c:scaling>
          <c:orientation val="minMax"/>
        </c:scaling>
        <c:axPos val="b"/>
        <c:tickLblPos val="nextTo"/>
        <c:crossAx val="80077184"/>
        <c:crosses val="autoZero"/>
        <c:auto val="1"/>
        <c:lblAlgn val="ctr"/>
        <c:lblOffset val="100"/>
      </c:catAx>
      <c:valAx>
        <c:axId val="80077184"/>
        <c:scaling>
          <c:orientation val="minMax"/>
        </c:scaling>
        <c:axPos val="l"/>
        <c:majorGridlines/>
        <c:numFmt formatCode="0%" sourceLinked="1"/>
        <c:tickLblPos val="nextTo"/>
        <c:crossAx val="45828736"/>
        <c:crosses val="autoZero"/>
        <c:crossBetween val="between"/>
      </c:valAx>
      <c:serAx>
        <c:axId val="97740544"/>
        <c:scaling>
          <c:orientation val="minMax"/>
        </c:scaling>
        <c:delete val="1"/>
        <c:axPos val="b"/>
        <c:tickLblPos val="none"/>
        <c:crossAx val="80077184"/>
        <c:crosses val="autoZero"/>
      </c:serAx>
    </c:plotArea>
    <c:legend>
      <c:legendPos val="r"/>
      <c:layout>
        <c:manualLayout>
          <c:xMode val="edge"/>
          <c:yMode val="edge"/>
          <c:x val="0.60935852599922813"/>
          <c:y val="0.42211790065451266"/>
          <c:w val="0.30841804569954312"/>
          <c:h val="0.155763977743521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достаточный</c:v>
                </c:pt>
                <c:pt idx="1">
                  <c:v>близкий</c:v>
                </c:pt>
                <c:pt idx="2">
                  <c:v>недостаточный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0.42</c:v>
                </c:pt>
                <c:pt idx="2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достаточный</c:v>
                </c:pt>
                <c:pt idx="1">
                  <c:v>близкий</c:v>
                </c:pt>
                <c:pt idx="2">
                  <c:v>недостаточный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0.42</c:v>
                </c:pt>
                <c:pt idx="1">
                  <c:v>0.48</c:v>
                </c:pt>
                <c:pt idx="2">
                  <c:v>0.1</c:v>
                </c:pt>
              </c:numCache>
            </c:numRef>
          </c:val>
        </c:ser>
        <c:shape val="cylinder"/>
        <c:axId val="65988864"/>
        <c:axId val="64574592"/>
        <c:axId val="51387904"/>
      </c:bar3DChart>
      <c:catAx>
        <c:axId val="65988864"/>
        <c:scaling>
          <c:orientation val="minMax"/>
        </c:scaling>
        <c:axPos val="b"/>
        <c:tickLblPos val="nextTo"/>
        <c:crossAx val="64574592"/>
        <c:crosses val="autoZero"/>
        <c:auto val="1"/>
        <c:lblAlgn val="ctr"/>
        <c:lblOffset val="100"/>
      </c:catAx>
      <c:valAx>
        <c:axId val="64574592"/>
        <c:scaling>
          <c:orientation val="minMax"/>
        </c:scaling>
        <c:axPos val="l"/>
        <c:majorGridlines/>
        <c:numFmt formatCode="0%" sourceLinked="1"/>
        <c:tickLblPos val="nextTo"/>
        <c:crossAx val="65988864"/>
        <c:crosses val="autoZero"/>
        <c:crossBetween val="between"/>
      </c:valAx>
      <c:serAx>
        <c:axId val="51387904"/>
        <c:scaling>
          <c:orientation val="minMax"/>
        </c:scaling>
        <c:delete val="1"/>
        <c:axPos val="b"/>
        <c:tickLblPos val="none"/>
        <c:crossAx val="64574592"/>
        <c:crosses val="autoZero"/>
      </c:serAx>
    </c:plotArea>
    <c:legend>
      <c:legendPos val="r"/>
      <c:layout>
        <c:manualLayout>
          <c:xMode val="edge"/>
          <c:yMode val="edge"/>
          <c:x val="0.53510681375036728"/>
          <c:y val="0.59214327620812102"/>
          <c:w val="0.277646304655573"/>
          <c:h val="0.1791121403942154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достаточный</c:v>
                </c:pt>
                <c:pt idx="1">
                  <c:v>близкий</c:v>
                </c:pt>
                <c:pt idx="2">
                  <c:v>недостаточный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0.38</c:v>
                </c:pt>
                <c:pt idx="2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достаточный</c:v>
                </c:pt>
                <c:pt idx="1">
                  <c:v>близкий</c:v>
                </c:pt>
                <c:pt idx="2">
                  <c:v>недостаточный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0.42</c:v>
                </c:pt>
                <c:pt idx="1">
                  <c:v>0.27</c:v>
                </c:pt>
                <c:pt idx="2">
                  <c:v>0.31</c:v>
                </c:pt>
              </c:numCache>
            </c:numRef>
          </c:val>
        </c:ser>
        <c:shape val="cylinder"/>
        <c:axId val="79671296"/>
        <c:axId val="78319616"/>
        <c:axId val="51458944"/>
      </c:bar3DChart>
      <c:catAx>
        <c:axId val="79671296"/>
        <c:scaling>
          <c:orientation val="minMax"/>
        </c:scaling>
        <c:axPos val="b"/>
        <c:tickLblPos val="nextTo"/>
        <c:crossAx val="78319616"/>
        <c:crosses val="autoZero"/>
        <c:auto val="1"/>
        <c:lblAlgn val="ctr"/>
        <c:lblOffset val="100"/>
      </c:catAx>
      <c:valAx>
        <c:axId val="78319616"/>
        <c:scaling>
          <c:orientation val="minMax"/>
        </c:scaling>
        <c:axPos val="l"/>
        <c:majorGridlines/>
        <c:numFmt formatCode="0%" sourceLinked="1"/>
        <c:tickLblPos val="nextTo"/>
        <c:crossAx val="79671296"/>
        <c:crosses val="autoZero"/>
        <c:crossBetween val="between"/>
      </c:valAx>
      <c:serAx>
        <c:axId val="51458944"/>
        <c:scaling>
          <c:orientation val="minMax"/>
        </c:scaling>
        <c:delete val="1"/>
        <c:axPos val="b"/>
        <c:tickLblPos val="none"/>
        <c:crossAx val="78319616"/>
        <c:crosses val="autoZero"/>
      </c:serAx>
    </c:plotArea>
    <c:legend>
      <c:legendPos val="r"/>
      <c:layout>
        <c:manualLayout>
          <c:xMode val="edge"/>
          <c:yMode val="edge"/>
          <c:x val="0.53473628769102299"/>
          <c:y val="0.64233764262998283"/>
          <c:w val="0.37045372871215965"/>
          <c:h val="0.1327159767491116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достаточный</c:v>
                </c:pt>
                <c:pt idx="1">
                  <c:v>близкий</c:v>
                </c:pt>
                <c:pt idx="2">
                  <c:v>недостаточный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0.03</c:v>
                </c:pt>
                <c:pt idx="1">
                  <c:v>0.38</c:v>
                </c:pt>
                <c:pt idx="2">
                  <c:v>0.59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достаточный</c:v>
                </c:pt>
                <c:pt idx="1">
                  <c:v>близкий</c:v>
                </c:pt>
                <c:pt idx="2">
                  <c:v>недостаточный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0.45</c:v>
                </c:pt>
                <c:pt idx="1">
                  <c:v>0.35</c:v>
                </c:pt>
                <c:pt idx="2">
                  <c:v>0.31</c:v>
                </c:pt>
              </c:numCache>
            </c:numRef>
          </c:val>
        </c:ser>
        <c:shape val="cylinder"/>
        <c:axId val="80545664"/>
        <c:axId val="80547200"/>
        <c:axId val="80280192"/>
      </c:bar3DChart>
      <c:catAx>
        <c:axId val="80545664"/>
        <c:scaling>
          <c:orientation val="minMax"/>
        </c:scaling>
        <c:axPos val="b"/>
        <c:tickLblPos val="nextTo"/>
        <c:crossAx val="80547200"/>
        <c:crosses val="autoZero"/>
        <c:auto val="1"/>
        <c:lblAlgn val="ctr"/>
        <c:lblOffset val="100"/>
      </c:catAx>
      <c:valAx>
        <c:axId val="80547200"/>
        <c:scaling>
          <c:orientation val="minMax"/>
        </c:scaling>
        <c:axPos val="l"/>
        <c:majorGridlines/>
        <c:numFmt formatCode="0%" sourceLinked="1"/>
        <c:tickLblPos val="nextTo"/>
        <c:crossAx val="80545664"/>
        <c:crosses val="autoZero"/>
        <c:crossBetween val="between"/>
      </c:valAx>
      <c:serAx>
        <c:axId val="80280192"/>
        <c:scaling>
          <c:orientation val="minMax"/>
        </c:scaling>
        <c:delete val="1"/>
        <c:axPos val="b"/>
        <c:tickLblPos val="none"/>
        <c:crossAx val="80547200"/>
        <c:crosses val="autoZero"/>
      </c:serAx>
    </c:plotArea>
    <c:legend>
      <c:legendPos val="r"/>
      <c:layout>
        <c:manualLayout>
          <c:xMode val="edge"/>
          <c:yMode val="edge"/>
          <c:x val="0.60547548152499886"/>
          <c:y val="0.58307838938178058"/>
          <c:w val="0.33725485430813879"/>
          <c:h val="0.117257041119145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достаточный</c:v>
                </c:pt>
                <c:pt idx="1">
                  <c:v>близкий</c:v>
                </c:pt>
                <c:pt idx="2">
                  <c:v>недостаточный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0.42</c:v>
                </c:pt>
                <c:pt idx="2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достаточный</c:v>
                </c:pt>
                <c:pt idx="1">
                  <c:v>близкий</c:v>
                </c:pt>
                <c:pt idx="2">
                  <c:v>недостаточный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0.27</c:v>
                </c:pt>
                <c:pt idx="1">
                  <c:v>0.38</c:v>
                </c:pt>
                <c:pt idx="2">
                  <c:v>0.35</c:v>
                </c:pt>
              </c:numCache>
            </c:numRef>
          </c:val>
        </c:ser>
        <c:shape val="cylinder"/>
        <c:axId val="64576128"/>
        <c:axId val="80540416"/>
        <c:axId val="51540416"/>
      </c:bar3DChart>
      <c:catAx>
        <c:axId val="64576128"/>
        <c:scaling>
          <c:orientation val="minMax"/>
        </c:scaling>
        <c:axPos val="b"/>
        <c:tickLblPos val="nextTo"/>
        <c:crossAx val="80540416"/>
        <c:crosses val="autoZero"/>
        <c:auto val="1"/>
        <c:lblAlgn val="ctr"/>
        <c:lblOffset val="100"/>
      </c:catAx>
      <c:valAx>
        <c:axId val="80540416"/>
        <c:scaling>
          <c:orientation val="minMax"/>
        </c:scaling>
        <c:axPos val="l"/>
        <c:majorGridlines/>
        <c:numFmt formatCode="0%" sourceLinked="1"/>
        <c:tickLblPos val="nextTo"/>
        <c:crossAx val="64576128"/>
        <c:crosses val="autoZero"/>
        <c:crossBetween val="between"/>
      </c:valAx>
      <c:serAx>
        <c:axId val="51540416"/>
        <c:scaling>
          <c:orientation val="minMax"/>
        </c:scaling>
        <c:delete val="1"/>
        <c:axPos val="b"/>
        <c:tickLblPos val="none"/>
        <c:crossAx val="80540416"/>
        <c:crosses val="autoZero"/>
      </c:serAx>
    </c:plotArea>
    <c:legend>
      <c:legendPos val="r"/>
      <c:layout>
        <c:manualLayout>
          <c:xMode val="edge"/>
          <c:yMode val="edge"/>
          <c:x val="0.54647312362956835"/>
          <c:y val="0.61743799277910438"/>
          <c:w val="0.28600299687006425"/>
          <c:h val="0.1951171697432976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1DF08-6358-4B73-A075-7D1912D8D3BA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202CD-7C88-45D1-8D99-AE37A74A6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202CD-7C88-45D1-8D99-AE37A74A65B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6264696" cy="223224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70C0"/>
                </a:solidFill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</a:rPr>
            </a:br>
            <a:r>
              <a:rPr lang="ru-RU" sz="3100" b="1" i="1" dirty="0" smtClean="0">
                <a:solidFill>
                  <a:srgbClr val="0070C0"/>
                </a:solidFill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Воспитатель: Черкашина И. В.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МБДОУ №3  «Яблочко»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п. Тульский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060848"/>
            <a:ext cx="52565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Аналитический отчет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воспитателя средней группы «Бусинки»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  2015 \ 2016  учебный год</a:t>
            </a:r>
          </a:p>
          <a:p>
            <a:pPr algn="ctr"/>
            <a:endParaRPr lang="ru-RU" sz="2400" b="1" i="1" dirty="0" smtClean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49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Посещаемость кружка 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(подгруппа  12 человек)</a:t>
            </a:r>
            <a:endParaRPr lang="ru-RU" sz="18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755576" y="1600200"/>
          <a:ext cx="525658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372200" y="1600201"/>
            <a:ext cx="2314600" cy="3629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Сентябрь  - 96%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Октябрь  - 83% 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Ноябрь   - 91 %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Декабрь   - 85%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Январь   -  70%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Февраль  -  50%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Март  -  83%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Апрель   -  86%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Взаимодействие с педагогами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Выступление на августовском районном совещании  по теме «Организация предметно-развивающей среды ДОУ в связи с введением ФГОС».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Цель: обобщение опыта.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Открытое занятие на районном семинаре для педагогов по теме «Сенсорное развитие детей дошкольного возраста как способ познания окружающего мира».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Тема занятия «Лесные приключения».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Цель: познакомить коллег с использованием нетрадиционных дидактических игр в непосредственно организованной деятельности с детьми среднего возраста.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Взаимодействие с родителями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Родительские собрания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1. Сентябрь. </a:t>
            </a:r>
            <a:r>
              <a:rPr lang="ru-RU" sz="2000" b="1" dirty="0" smtClean="0">
                <a:solidFill>
                  <a:srgbClr val="002060"/>
                </a:solidFill>
              </a:rPr>
              <a:t>Тема: «Особенности возраста и организации жизни детей средней группы».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Цель:</a:t>
            </a:r>
            <a:r>
              <a:rPr lang="ru-RU" sz="2000" b="1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расширение знаний родителей о среднем возрасте детей и их отличительных особенностях; укрепление взаимодействия между педагогами и родителями; повышение педагогической культуры родителей.</a:t>
            </a:r>
          </a:p>
          <a:p>
            <a:pPr>
              <a:buNone/>
            </a:pPr>
            <a:r>
              <a:rPr lang="ru-RU" sz="2000" dirty="0" smtClean="0"/>
              <a:t>  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2. Март. </a:t>
            </a:r>
            <a:r>
              <a:rPr lang="ru-RU" sz="2000" b="1" dirty="0" smtClean="0">
                <a:solidFill>
                  <a:srgbClr val="002060"/>
                </a:solidFill>
              </a:rPr>
              <a:t>Тема «Как хорошо, то есть семья!».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Цель: </a:t>
            </a:r>
            <a:r>
              <a:rPr lang="ru-RU" sz="2000" dirty="0" smtClean="0">
                <a:solidFill>
                  <a:srgbClr val="002060"/>
                </a:solidFill>
              </a:rPr>
              <a:t>формирование доверительных и доброжелательных отношений между родителями и детьми, педагогом и воспитанниками, педагогом и родителями; установление системы взаимодействия «воспитатель - родитель - ребёнок - сотрудничество».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b="1" dirty="0" smtClean="0">
                <a:solidFill>
                  <a:srgbClr val="C00000"/>
                </a:solidFill>
              </a:rPr>
              <a:t>3. Июнь. </a:t>
            </a:r>
            <a:r>
              <a:rPr lang="ru-RU" sz="2000" b="1" dirty="0" smtClean="0">
                <a:solidFill>
                  <a:srgbClr val="002060"/>
                </a:solidFill>
              </a:rPr>
              <a:t>Тема «Успехи нашей группы».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Цель: </a:t>
            </a:r>
            <a:r>
              <a:rPr lang="ru-RU" sz="2000" dirty="0" smtClean="0">
                <a:solidFill>
                  <a:srgbClr val="002060"/>
                </a:solidFill>
              </a:rPr>
              <a:t>подведение итогов учебного года. Награждение победителей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конкурсов. Укрепление взаимодействия между педагогами и родителями.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Конкурсы с участием родителей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836712"/>
            <a:ext cx="7859216" cy="5289451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Выставка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совместных поделок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детей и родителей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«Дары осени».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Выставка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совместных поделок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детей и родителей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«Мастерская Деда Мороза».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1" name="Picture 3" descr="F:\2015 ПОДЕЛКИ Щедрая осень\DSCN0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08720"/>
            <a:ext cx="4320480" cy="2664296"/>
          </a:xfrm>
          <a:prstGeom prst="rect">
            <a:avLst/>
          </a:prstGeom>
          <a:noFill/>
        </p:spPr>
      </p:pic>
      <p:pic>
        <p:nvPicPr>
          <p:cNvPr id="13" name="Picture 2" descr="C:\Users\user\Desktop\МАМА фото\мастерская 2015\DSCN0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7032"/>
            <a:ext cx="4248472" cy="2448272"/>
          </a:xfrm>
          <a:prstGeom prst="rect">
            <a:avLst/>
          </a:prstGeom>
          <a:noFill/>
        </p:spPr>
      </p:pic>
      <p:cxnSp>
        <p:nvCxnSpPr>
          <p:cNvPr id="16" name="Соединительная линия уступом 15"/>
          <p:cNvCxnSpPr/>
          <p:nvPr/>
        </p:nvCxnSpPr>
        <p:spPr>
          <a:xfrm rot="10800000" flipV="1">
            <a:off x="5436096" y="5301208"/>
            <a:ext cx="2016224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>
            <a:off x="1403648" y="2420888"/>
            <a:ext cx="2592288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Интересный события в жизни группы: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075240" cy="514543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Участие в праздничном концерте ко Дню дошкольного работника;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 Праздник Осени. Выставка совместных поделок </a:t>
            </a:r>
            <a:r>
              <a:rPr lang="ru-RU" sz="1800" b="1" dirty="0" smtClean="0">
                <a:solidFill>
                  <a:srgbClr val="002060"/>
                </a:solidFill>
              </a:rPr>
              <a:t>детей и родителей </a:t>
            </a:r>
            <a:r>
              <a:rPr lang="ru-RU" sz="1800" b="1" dirty="0" smtClean="0">
                <a:solidFill>
                  <a:srgbClr val="002060"/>
                </a:solidFill>
              </a:rPr>
              <a:t>«</a:t>
            </a:r>
            <a:r>
              <a:rPr lang="ru-RU" sz="1800" b="1" dirty="0" smtClean="0">
                <a:solidFill>
                  <a:srgbClr val="002060"/>
                </a:solidFill>
              </a:rPr>
              <a:t>Дары осени</a:t>
            </a:r>
            <a:r>
              <a:rPr lang="ru-RU" sz="1800" b="1" dirty="0" smtClean="0">
                <a:solidFill>
                  <a:srgbClr val="002060"/>
                </a:solidFill>
              </a:rPr>
              <a:t>».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Новогодний </a:t>
            </a:r>
            <a:r>
              <a:rPr lang="ru-RU" sz="1800" b="1" dirty="0" smtClean="0">
                <a:solidFill>
                  <a:srgbClr val="002060"/>
                </a:solidFill>
              </a:rPr>
              <a:t>праздник. Выставка </a:t>
            </a:r>
            <a:r>
              <a:rPr lang="ru-RU" sz="1800" b="1" dirty="0" smtClean="0">
                <a:solidFill>
                  <a:srgbClr val="002060"/>
                </a:solidFill>
              </a:rPr>
              <a:t>совместных </a:t>
            </a:r>
            <a:r>
              <a:rPr lang="ru-RU" sz="1800" b="1" dirty="0" smtClean="0">
                <a:solidFill>
                  <a:srgbClr val="002060"/>
                </a:solidFill>
              </a:rPr>
              <a:t>поделок </a:t>
            </a:r>
            <a:r>
              <a:rPr lang="ru-RU" sz="1800" b="1" dirty="0" smtClean="0">
                <a:solidFill>
                  <a:srgbClr val="002060"/>
                </a:solidFill>
              </a:rPr>
              <a:t> детей </a:t>
            </a:r>
            <a:r>
              <a:rPr lang="ru-RU" sz="1800" b="1" dirty="0" smtClean="0">
                <a:solidFill>
                  <a:srgbClr val="002060"/>
                </a:solidFill>
              </a:rPr>
              <a:t>и родителей </a:t>
            </a:r>
            <a:r>
              <a:rPr lang="ru-RU" sz="1800" b="1" dirty="0" smtClean="0">
                <a:solidFill>
                  <a:srgbClr val="002060"/>
                </a:solidFill>
              </a:rPr>
              <a:t> «</a:t>
            </a:r>
            <a:r>
              <a:rPr lang="ru-RU" sz="1800" b="1" dirty="0" smtClean="0">
                <a:solidFill>
                  <a:srgbClr val="002060"/>
                </a:solidFill>
              </a:rPr>
              <a:t>Мастерская Деда Мороза</a:t>
            </a:r>
            <a:r>
              <a:rPr lang="ru-RU" sz="1800" b="1" dirty="0" smtClean="0">
                <a:solidFill>
                  <a:srgbClr val="002060"/>
                </a:solidFill>
              </a:rPr>
              <a:t>».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Открытое занятие на районном семинаре для педагогов по теме «Сенсорное развитие детей дошкольного возраста как способ познания окружающего мира». </a:t>
            </a:r>
            <a:r>
              <a:rPr lang="ru-RU" sz="1800" dirty="0" smtClean="0">
                <a:solidFill>
                  <a:srgbClr val="002060"/>
                </a:solidFill>
              </a:rPr>
              <a:t>Тема </a:t>
            </a:r>
            <a:r>
              <a:rPr lang="ru-RU" sz="1800" dirty="0" smtClean="0">
                <a:solidFill>
                  <a:srgbClr val="002060"/>
                </a:solidFill>
              </a:rPr>
              <a:t>занятия «Лесные приключения</a:t>
            </a:r>
            <a:r>
              <a:rPr lang="ru-RU" sz="1800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Праздничный концерт  ко дню 8 Марта.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Праздник Весны.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Праздник ко Дню Победы.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Участие в общественной жизни ДОУ: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Профсооюзная деятельность.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Достижения детей.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Мониторинг (критерии)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Л</a:t>
            </a:r>
            <a:r>
              <a:rPr lang="ru-RU" sz="2400" b="1" dirty="0" smtClean="0">
                <a:solidFill>
                  <a:srgbClr val="FFFF00"/>
                </a:solidFill>
              </a:rPr>
              <a:t>юбознательность, активность</a:t>
            </a:r>
            <a:endParaRPr lang="ru-RU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546848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76056" y="1556793"/>
            <a:ext cx="3462536" cy="367240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4048" y="1628800"/>
          <a:ext cx="3744415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080120"/>
                <a:gridCol w="1008111"/>
              </a:tblGrid>
              <a:tr h="818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Уровни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Начало</a:t>
                      </a:r>
                    </a:p>
                    <a:p>
                      <a:r>
                        <a:rPr lang="ru-RU" sz="1400" dirty="0" smtClean="0"/>
                        <a:t>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Конец  года</a:t>
                      </a:r>
                      <a:endParaRPr lang="ru-RU" sz="1400" dirty="0"/>
                    </a:p>
                  </a:txBody>
                  <a:tcPr/>
                </a:tc>
              </a:tr>
              <a:tr h="664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Достаточный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34%  (10)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48%</a:t>
                      </a:r>
                      <a:r>
                        <a:rPr lang="ru-RU" sz="1600" baseline="0" dirty="0" smtClean="0"/>
                        <a:t>(</a:t>
                      </a:r>
                      <a:r>
                        <a:rPr lang="ru-RU" sz="1600" baseline="0" dirty="0" smtClean="0"/>
                        <a:t>14)</a:t>
                      </a:r>
                      <a:endParaRPr lang="ru-RU" sz="1600" dirty="0"/>
                    </a:p>
                  </a:txBody>
                  <a:tcPr/>
                </a:tc>
              </a:tr>
              <a:tr h="9356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Близкий </a:t>
                      </a:r>
                    </a:p>
                    <a:p>
                      <a:pPr>
                        <a:buNone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 достаточному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55% (16)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45%</a:t>
                      </a:r>
                      <a:r>
                        <a:rPr lang="ru-RU" sz="1600" baseline="0" dirty="0" smtClean="0"/>
                        <a:t> (13)</a:t>
                      </a:r>
                      <a:endParaRPr lang="ru-RU" sz="1600" dirty="0"/>
                    </a:p>
                  </a:txBody>
                  <a:tcPr/>
                </a:tc>
              </a:tr>
              <a:tr h="1037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Недостаточный 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10% (3)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7%  (2)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Эмоциональная отзывчивость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755651" y="1600200"/>
          <a:ext cx="4464421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932040" y="1484312"/>
          <a:ext cx="3888432" cy="367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152128"/>
                <a:gridCol w="1152128"/>
              </a:tblGrid>
              <a:tr h="947331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Начало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Конец года</a:t>
                      </a:r>
                      <a:endParaRPr lang="ru-RU" sz="1400" dirty="0"/>
                    </a:p>
                  </a:txBody>
                  <a:tcPr/>
                </a:tc>
              </a:tr>
              <a:tr h="1058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Достаточный</a:t>
                      </a:r>
                      <a:endParaRPr lang="ru-RU" sz="14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42%</a:t>
                      </a:r>
                      <a:r>
                        <a:rPr lang="ru-RU" baseline="0" dirty="0" smtClean="0"/>
                        <a:t> (12)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45% (13)</a:t>
                      </a:r>
                      <a:endParaRPr lang="ru-RU" dirty="0"/>
                    </a:p>
                  </a:txBody>
                  <a:tcPr/>
                </a:tc>
              </a:tr>
              <a:tr h="988775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Близкий </a:t>
                      </a:r>
                      <a:endParaRPr lang="ru-RU" sz="1400" dirty="0" smtClean="0"/>
                    </a:p>
                    <a:p>
                      <a:pPr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достаточному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48% (14)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45% (13)</a:t>
                      </a:r>
                      <a:endParaRPr lang="ru-RU" dirty="0"/>
                    </a:p>
                  </a:txBody>
                  <a:tcPr/>
                </a:tc>
              </a:tr>
              <a:tr h="677991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10%  (3)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10% (3)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Способность управлять своим поведением</a:t>
            </a:r>
            <a:endParaRPr lang="ru-RU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684213" y="1268413"/>
          <a:ext cx="4463851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932040" y="1268411"/>
          <a:ext cx="3754761" cy="327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80120"/>
                <a:gridCol w="1090465"/>
              </a:tblGrid>
              <a:tr h="57641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Начало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Конец года</a:t>
                      </a:r>
                      <a:endParaRPr lang="ru-RU" sz="1400" dirty="0"/>
                    </a:p>
                  </a:txBody>
                  <a:tcPr/>
                </a:tc>
              </a:tr>
              <a:tr h="900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Достаточный</a:t>
                      </a: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10% (3)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42% (12)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00187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Близкий </a:t>
                      </a: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rtl="0" eaLnBrk="1" latinLnBrk="0" hangingPunct="1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 достаточному</a:t>
                      </a: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42%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 (12)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48%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 (14)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0018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Недостаточный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48% (14)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10 %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 (3)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Способность решать интеллектуальные задачи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9461" cy="3577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176"/>
                <a:gridCol w="1087533"/>
                <a:gridCol w="1032752"/>
              </a:tblGrid>
              <a:tr h="6445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Уровни</a:t>
                      </a:r>
                      <a:endParaRPr lang="ru-RU" sz="1400" dirty="0"/>
                    </a:p>
                  </a:txBody>
                  <a:tcPr marL="102297" marR="10229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начало года</a:t>
                      </a:r>
                      <a:endParaRPr lang="ru-RU" sz="1400" dirty="0"/>
                    </a:p>
                  </a:txBody>
                  <a:tcPr marL="102297" marR="10229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конец года</a:t>
                      </a:r>
                      <a:endParaRPr lang="ru-RU" sz="1400" dirty="0"/>
                    </a:p>
                  </a:txBody>
                  <a:tcPr marL="102297" marR="102297"/>
                </a:tc>
              </a:tr>
              <a:tr h="1129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Достаточный</a:t>
                      </a: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102297" marR="10229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10%  (3)</a:t>
                      </a:r>
                      <a:endParaRPr lang="ru-RU" sz="1800" dirty="0"/>
                    </a:p>
                  </a:txBody>
                  <a:tcPr marL="102297" marR="10229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42% (12)</a:t>
                      </a:r>
                      <a:endParaRPr lang="ru-RU" sz="1800" dirty="0"/>
                    </a:p>
                  </a:txBody>
                  <a:tcPr marL="102297" marR="102297"/>
                </a:tc>
              </a:tr>
              <a:tr h="890446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Близкий </a:t>
                      </a: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rtl="0" eaLnBrk="1" latinLnBrk="0" hangingPunct="1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 достаточному</a:t>
                      </a: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102297" marR="10229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38%  (11)</a:t>
                      </a:r>
                      <a:endParaRPr lang="ru-RU" sz="1800" dirty="0"/>
                    </a:p>
                  </a:txBody>
                  <a:tcPr marL="102297" marR="10229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27%  (8)</a:t>
                      </a:r>
                      <a:endParaRPr lang="ru-RU" sz="1800" dirty="0"/>
                    </a:p>
                  </a:txBody>
                  <a:tcPr marL="102297" marR="102297"/>
                </a:tc>
              </a:tr>
              <a:tr h="91327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Недостаточный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102297" marR="10229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52%  (15)</a:t>
                      </a:r>
                      <a:endParaRPr lang="ru-RU" sz="1800" dirty="0"/>
                    </a:p>
                  </a:txBody>
                  <a:tcPr marL="102297" marR="10229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31%  (9)</a:t>
                      </a:r>
                      <a:endParaRPr lang="ru-RU" sz="1800" dirty="0"/>
                    </a:p>
                  </a:txBody>
                  <a:tcPr marL="102297" marR="10229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</a:rPr>
              <a:t>Краткая характеристика группы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   </a:t>
            </a:r>
            <a:r>
              <a:rPr lang="ru-RU" sz="1800" b="1" dirty="0" smtClean="0">
                <a:solidFill>
                  <a:srgbClr val="7030A0"/>
                </a:solidFill>
              </a:rPr>
              <a:t>Психологическая особенность возрастной группы детей 4-5 лет.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Развитие личности. </a:t>
            </a:r>
            <a:r>
              <a:rPr lang="ru-RU" sz="1800" dirty="0" smtClean="0">
                <a:solidFill>
                  <a:srgbClr val="002060"/>
                </a:solidFill>
              </a:rPr>
              <a:t>Период, когда возникает  бескорыстная потребность в знаниях из интереса и желания знать, т. е. познавательное отношение  к  миру. В этом возрасте уже закладываются основы созидательного отношения к предметному миру.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Развитие психических процессов. 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Наиболее ярко развитие детей среднего дошкольного возраста (4—5 лет) характеризуют возрастающая произвольность, преднамеренность, целенаправленность психических процессов, что свидетельствует об увеличении участия воли в процессах восприятия, памяти, внимания.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Восприятие.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В этом возрасте ребенок осваивает приемы активного познания свойств предметов: измерение, сравнение путем наложения, прикладывания предметов друг к другу и т.п.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Внимание.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Увеличивается устойчивость внимания. Ребенку оказывается доступной сосредоточенная деятельность в течение 15—20 минут. При выполнении каких-либо действий он способен удерживать в памяти несложное  условие.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680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Первичные представления о мире природы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683569" y="1196975"/>
          <a:ext cx="3888432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788025" y="1412775"/>
          <a:ext cx="3898777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9"/>
                <a:gridCol w="1080120"/>
                <a:gridCol w="1018458"/>
              </a:tblGrid>
              <a:tr h="7707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Уровни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Начало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Конец года</a:t>
                      </a:r>
                      <a:endParaRPr lang="ru-RU" sz="1400" dirty="0"/>
                    </a:p>
                  </a:txBody>
                  <a:tcPr/>
                </a:tc>
              </a:tr>
              <a:tr h="861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Достаточный</a:t>
                      </a: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3%  (1)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45% (13)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69475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Близкий </a:t>
                      </a: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rtl="0" eaLnBrk="1" latinLnBrk="0" hangingPunct="1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 достаточному</a:t>
                      </a: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38% (11)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35% (10)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7075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Недостаточный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59% (17)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20%  (6)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Овладевший универсальными предпосылками к учебной деятельности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611188" y="1341438"/>
          <a:ext cx="4248843" cy="47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572001" y="1268760"/>
          <a:ext cx="4104456" cy="367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9"/>
                <a:gridCol w="1080120"/>
                <a:gridCol w="1224137"/>
              </a:tblGrid>
              <a:tr h="9179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Начало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Конец года</a:t>
                      </a:r>
                      <a:endParaRPr lang="ru-RU" sz="1400" dirty="0"/>
                    </a:p>
                  </a:txBody>
                  <a:tcPr/>
                </a:tc>
              </a:tr>
              <a:tr h="917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Достаточный</a:t>
                      </a: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0%  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27 %  (8)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17934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Близкий </a:t>
                      </a: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rtl="0" eaLnBrk="1" latinLnBrk="0" hangingPunct="1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 достаточному</a:t>
                      </a: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42%  (12)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38%  (11)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1793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Недостаточный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58%  (17)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35%  (10)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Перспектива профессионального саморазвития: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Самообразование 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Тема: </a:t>
            </a:r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 smtClean="0">
                <a:solidFill>
                  <a:srgbClr val="002060"/>
                </a:solidFill>
              </a:rPr>
              <a:t>Развитие </a:t>
            </a:r>
            <a:r>
              <a:rPr lang="ru-RU" sz="2400" dirty="0" smtClean="0">
                <a:solidFill>
                  <a:srgbClr val="002060"/>
                </a:solidFill>
              </a:rPr>
              <a:t>умственных способностей </a:t>
            </a:r>
            <a:r>
              <a:rPr lang="ru-RU" sz="2400" dirty="0" smtClean="0">
                <a:solidFill>
                  <a:srgbClr val="002060"/>
                </a:solidFill>
              </a:rPr>
              <a:t>детей </a:t>
            </a:r>
            <a:r>
              <a:rPr lang="ru-RU" sz="2400" dirty="0" smtClean="0">
                <a:solidFill>
                  <a:srgbClr val="002060"/>
                </a:solidFill>
              </a:rPr>
              <a:t> старшего дошкольного </a:t>
            </a:r>
            <a:r>
              <a:rPr lang="ru-RU" sz="2400" dirty="0" smtClean="0">
                <a:solidFill>
                  <a:srgbClr val="002060"/>
                </a:solidFill>
              </a:rPr>
              <a:t>возраста посредством </a:t>
            </a:r>
            <a:r>
              <a:rPr lang="ru-RU" sz="2400" dirty="0" smtClean="0">
                <a:solidFill>
                  <a:srgbClr val="002060"/>
                </a:solidFill>
              </a:rPr>
              <a:t> дидактических игр».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Кружковая деятельность .  </a:t>
            </a:r>
            <a:endParaRPr lang="ru-RU" sz="2400" b="1" smtClean="0">
              <a:solidFill>
                <a:srgbClr val="FFFF00"/>
              </a:solidFill>
            </a:endParaRPr>
          </a:p>
          <a:p>
            <a:r>
              <a:rPr lang="ru-RU" sz="2400" b="1" smtClean="0">
                <a:solidFill>
                  <a:srgbClr val="002060"/>
                </a:solidFill>
              </a:rPr>
              <a:t>Кружок </a:t>
            </a:r>
            <a:r>
              <a:rPr lang="ru-RU" sz="2400" b="1" dirty="0" smtClean="0">
                <a:solidFill>
                  <a:srgbClr val="002060"/>
                </a:solidFill>
              </a:rPr>
              <a:t>«Светлячок»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Направление: </a:t>
            </a:r>
            <a:r>
              <a:rPr lang="ru-RU" sz="2400" dirty="0" smtClean="0">
                <a:solidFill>
                  <a:srgbClr val="002060"/>
                </a:solidFill>
              </a:rPr>
              <a:t>художественная  деятельность (иллюстрация  детских литературных произведений).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44016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1560" y="260648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Память.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В этом возрасте начинают развиваться процессы сначала произвольного припоминания, а затем и преднамеренного запоминания. Решив что-то запомнить, ребенок  теперь может использовать для этого и некоторые действия, например повторение. К концу пятого года жизни появляются самостоятельные попытки элементарной систематизации материала в целях его запоминания. Объем памяти постепенно возрастает, и ребенок пятого года жизни более четко воспроизводит то, что запомнил.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Мышление.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Начинает развиваться образное мышление. Дети уже способны использовать простые схематизированные изображения для решения несложных задач.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FF00"/>
                </a:solidFill>
              </a:rPr>
              <a:t>Воображение.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Воображение продолжает развиваться. Формируются такие его особенности, как оригинальность и произвольность. Дети могут самостоятельно придумать небольшую сказку на заданную тему.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Речь.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В среднем дошкольном возрасте улучшаются произношение звуков и дикция. Речь привлекает внимание детей и активно используется ими.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82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540599"/>
            <a:ext cx="792088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Игровая деятельность.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У 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етей среднего дошкольного возраста появляются ролевые взаимодействия. Они указывают на то, что дошкольники начинают отделять себя от принятой роли. В процессе игры роли могут меняться. Игровые действия начинают выполняться не ради них самих, а ради смысла игры. Происходит разделение игровых и реальных взаимодействий детей.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</a:rPr>
              <a:t>Взаимоотношения со сверстниками. </a:t>
            </a:r>
            <a:r>
              <a:rPr lang="ru-RU" dirty="0" smtClean="0">
                <a:solidFill>
                  <a:srgbClr val="002060"/>
                </a:solidFill>
              </a:rPr>
              <a:t>Характеризуются избирательностью, которая выражается в предпочтении одних детей другим. Появляются постоянные партнеры по играм. В группах начинают выделяться лидеры. Появляются конкурентность, соревновательность. Последняя важна для сравнения себя с другим, что ведет к развитию образа Я ребенка, его детализации.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Группа «Бусинки»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Всего – 29 человек 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мальчиков – 9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девочек – 20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2" name="Picture 3" descr="C:\Users\user\Desktop\IMG_60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8064896" cy="487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Посещаемость в течении ученого года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76287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Содержимое 21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Сентябрь – 73 % (21 человек)</a:t>
            </a:r>
          </a:p>
          <a:p>
            <a:pPr>
              <a:buNone/>
            </a:pPr>
            <a:r>
              <a:rPr lang="ru-RU" sz="1600" dirty="0" smtClean="0"/>
              <a:t>Октябрь – 79 %  (23 человека)</a:t>
            </a:r>
          </a:p>
          <a:p>
            <a:pPr>
              <a:buNone/>
            </a:pPr>
            <a:r>
              <a:rPr lang="ru-RU" sz="1600" dirty="0" smtClean="0"/>
              <a:t>Ноябрь  - 83 %   (24 человека)</a:t>
            </a:r>
          </a:p>
          <a:p>
            <a:pPr>
              <a:buNone/>
            </a:pPr>
            <a:r>
              <a:rPr lang="ru-RU" sz="1600" dirty="0" smtClean="0"/>
              <a:t>Декабрь – 76 %  (22 человека)</a:t>
            </a:r>
          </a:p>
          <a:p>
            <a:pPr>
              <a:buNone/>
            </a:pPr>
            <a:r>
              <a:rPr lang="ru-RU" sz="1600" dirty="0" smtClean="0"/>
              <a:t>Январь  -  64 %  (19 человек)</a:t>
            </a:r>
          </a:p>
          <a:p>
            <a:pPr>
              <a:buNone/>
            </a:pPr>
            <a:r>
              <a:rPr lang="ru-RU" sz="1600" dirty="0" smtClean="0"/>
              <a:t>Февраль – 55 %  (16 человек)</a:t>
            </a:r>
          </a:p>
          <a:p>
            <a:pPr>
              <a:buNone/>
            </a:pPr>
            <a:r>
              <a:rPr lang="ru-RU" sz="1600" dirty="0" smtClean="0"/>
              <a:t>Март  -  74 %  (21  человек)</a:t>
            </a:r>
          </a:p>
          <a:p>
            <a:pPr>
              <a:buNone/>
            </a:pPr>
            <a:r>
              <a:rPr lang="ru-RU" sz="1600" dirty="0" smtClean="0"/>
              <a:t>Апрель  -  76 %  (22 человека)</a:t>
            </a:r>
          </a:p>
          <a:p>
            <a:pPr>
              <a:buNone/>
            </a:pPr>
            <a:r>
              <a:rPr lang="ru-RU" sz="1600" dirty="0" smtClean="0"/>
              <a:t>Май  -  71 %  (20 человек)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Самообразование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124744"/>
            <a:ext cx="8064896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Тема: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«Воспитание сенсорной культуры детей младшего дошкольного возраста посредством дидактических игр».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Цель: </a:t>
            </a:r>
            <a:r>
              <a:rPr lang="ru-RU" sz="1800" dirty="0" smtClean="0">
                <a:solidFill>
                  <a:srgbClr val="002060"/>
                </a:solidFill>
              </a:rPr>
              <a:t>Развитие сенсорных способностей у детей младшего дошкольного возраста в процессе использования системы дидактических игр.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Задачи: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формировать у детей представления о сенсорных эталонах;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познакомить детей со способами обследования предметов;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развивать осязательное восприятие, а именно тактильные и кинестетические ощущения, микро и макромоторику;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развивать и совершенствовать у детей  все виды восприятия, обогащать их чувственный опыт;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 активизировать в речи слова, обозначающие сенсорные эталоны.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Обобщение  позитивного педагогического опыта на муниципальном уровне :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оформление «ИНФОРМАЦИОННОЙ КАРТЫ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позитивного педагогического опыта».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Кружковая деятельность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7931224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Направление :</a:t>
            </a:r>
            <a:r>
              <a:rPr lang="ru-RU" sz="2400" dirty="0" smtClean="0"/>
              <a:t> нравственно – патриотическое воспитание детей 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Название : </a:t>
            </a:r>
            <a:r>
              <a:rPr lang="ru-RU" sz="2400" dirty="0" smtClean="0"/>
              <a:t>«Родничок».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Цель: 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/>
              <a:t>формирование социально-активной личности.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Задачи: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/>
              <a:t>1.Формирование у детей основ патриотизма и гражданственности.</a:t>
            </a:r>
          </a:p>
          <a:p>
            <a:r>
              <a:rPr lang="ru-RU" sz="2400" dirty="0" smtClean="0"/>
              <a:t> 2.Развивать толерантность, чувство собственного достоинства.       </a:t>
            </a:r>
          </a:p>
          <a:p>
            <a:r>
              <a:rPr lang="ru-RU" sz="2400" dirty="0" smtClean="0"/>
              <a:t>3.Воспитывать уважение традициям своего и других народов.     </a:t>
            </a:r>
          </a:p>
          <a:p>
            <a:pPr>
              <a:buNone/>
            </a:pPr>
            <a:r>
              <a:rPr lang="ru-RU" sz="2400" dirty="0" smtClean="0"/>
              <a:t>                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Перспективный план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55576" y="1052737"/>
          <a:ext cx="8136904" cy="547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084"/>
                <a:gridCol w="5771820"/>
              </a:tblGrid>
              <a:tr h="400702"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Разделы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задачи</a:t>
                      </a:r>
                      <a:endParaRPr lang="ru-RU" sz="1600" dirty="0"/>
                    </a:p>
                  </a:txBody>
                  <a:tcPr/>
                </a:tc>
              </a:tr>
              <a:tr h="115270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1.Страна, в которой мы живём.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у детей представление о Родине, как о родной стране, формировать  у детей знания о государственных символах России.                                                               Воспитывать уважение к государственным символам. 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5270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2.Памятные даты.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Знакомить детей с государственными праздниками, историей их возникновения. Вызвать интерес к истории своего Отечества. Воспитывать в детях патриотизм, чувство гордости за свой народ.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2575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3.Родной край.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Расширять знания детей об истории посёлка; воспитывать любовь к родному краю, его жителям.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8922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4.Земля наш – общий дом.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патриотические чувства; закреплять знание государственных символов страны; систематизировать знания о природе нашей страны.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2575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5. Мой дом – моя семья.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Закрепление представлений детей о семье, родственных отношениях, об обязанностях членов семьи.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2575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6. Народное творчество.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Воспитывать интерес к народному творчеству.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1382</Words>
  <Application>Microsoft Office PowerPoint</Application>
  <PresentationFormat>Экран (4:3)</PresentationFormat>
  <Paragraphs>211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</vt:lpstr>
      <vt:lpstr>Краткая характеристика группы </vt:lpstr>
      <vt:lpstr>Слайд 3</vt:lpstr>
      <vt:lpstr>Слайд 4</vt:lpstr>
      <vt:lpstr> Группа «Бусинки» Всего – 29 человек  мальчиков – 9 девочек – 20 </vt:lpstr>
      <vt:lpstr>Посещаемость в течении ученого года</vt:lpstr>
      <vt:lpstr>Самообразование</vt:lpstr>
      <vt:lpstr>Кружковая деятельность </vt:lpstr>
      <vt:lpstr>Перспективный план</vt:lpstr>
      <vt:lpstr>Посещаемость кружка   (подгруппа  12 человек)</vt:lpstr>
      <vt:lpstr>Взаимодействие с педагогами</vt:lpstr>
      <vt:lpstr>Взаимодействие с родителями</vt:lpstr>
      <vt:lpstr>Конкурсы с участием родителей</vt:lpstr>
      <vt:lpstr>Интересный события в жизни группы:</vt:lpstr>
      <vt:lpstr>Участие в общественной жизни ДОУ: </vt:lpstr>
      <vt:lpstr>Достижения детей. Мониторинг (критерии) Любознательность, активность</vt:lpstr>
      <vt:lpstr>Эмоциональная отзывчивость</vt:lpstr>
      <vt:lpstr>Способность управлять своим поведением</vt:lpstr>
      <vt:lpstr>Способность решать интеллектуальные задачи</vt:lpstr>
      <vt:lpstr>Первичные представления о мире природы</vt:lpstr>
      <vt:lpstr>Овладевший универсальными предпосылками к учебной деятельности</vt:lpstr>
      <vt:lpstr>Перспектива профессионального саморазвития: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по литературе</dc:title>
  <dc:creator>Наталья</dc:creator>
  <cp:lastModifiedBy>user</cp:lastModifiedBy>
  <cp:revision>132</cp:revision>
  <dcterms:created xsi:type="dcterms:W3CDTF">2014-10-17T02:15:58Z</dcterms:created>
  <dcterms:modified xsi:type="dcterms:W3CDTF">2016-05-30T20:30:19Z</dcterms:modified>
</cp:coreProperties>
</file>